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4" r:id="rId3"/>
    <p:sldId id="332" r:id="rId4"/>
    <p:sldId id="361" r:id="rId5"/>
    <p:sldId id="363" r:id="rId6"/>
    <p:sldId id="364" r:id="rId7"/>
    <p:sldId id="365" r:id="rId8"/>
    <p:sldId id="366" r:id="rId9"/>
    <p:sldId id="367" r:id="rId10"/>
    <p:sldId id="368" r:id="rId11"/>
    <p:sldId id="370" r:id="rId12"/>
    <p:sldId id="371" r:id="rId13"/>
    <p:sldId id="372" r:id="rId14"/>
    <p:sldId id="373" r:id="rId15"/>
    <p:sldId id="374" r:id="rId16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762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257" autoAdjust="0"/>
  </p:normalViewPr>
  <p:slideViewPr>
    <p:cSldViewPr snapToGrid="0" snapToObjects="1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69706-6349-4CC5-AEA8-43E5E47EE55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12B18A2-1508-4B54-AD1C-AA350A734B7D}">
      <dgm:prSet custT="1"/>
      <dgm:spPr/>
      <dgm:t>
        <a:bodyPr/>
        <a:lstStyle/>
        <a:p>
          <a:pPr rtl="0"/>
          <a:r>
            <a:rPr lang="da-DK" sz="1200" b="1" i="0" dirty="0" smtClean="0"/>
            <a:t>Egenkapital organisation</a:t>
          </a:r>
          <a:endParaRPr lang="da-DK" sz="1200" b="1" dirty="0"/>
        </a:p>
      </dgm:t>
    </dgm:pt>
    <dgm:pt modelId="{3DDE4CA1-F431-41DE-9842-47A29A7E0882}" type="parTrans" cxnId="{2C4CE11D-C4EE-494D-917C-A868EBB0D849}">
      <dgm:prSet/>
      <dgm:spPr/>
      <dgm:t>
        <a:bodyPr/>
        <a:lstStyle/>
        <a:p>
          <a:endParaRPr lang="da-DK"/>
        </a:p>
      </dgm:t>
    </dgm:pt>
    <dgm:pt modelId="{2636BD0A-3659-44AC-980C-D56B119C9941}" type="sibTrans" cxnId="{2C4CE11D-C4EE-494D-917C-A868EBB0D849}">
      <dgm:prSet/>
      <dgm:spPr/>
      <dgm:t>
        <a:bodyPr/>
        <a:lstStyle/>
        <a:p>
          <a:endParaRPr lang="da-DK"/>
        </a:p>
      </dgm:t>
    </dgm:pt>
    <dgm:pt modelId="{9AEBCBA4-39B3-4F40-BDB8-B2B7DCE3E774}">
      <dgm:prSet custT="1"/>
      <dgm:spPr/>
      <dgm:t>
        <a:bodyPr/>
        <a:lstStyle/>
        <a:p>
          <a:pPr rtl="0"/>
          <a:r>
            <a:rPr lang="da-DK" sz="1200" b="1" i="0" dirty="0" smtClean="0"/>
            <a:t>Protokol og beretning</a:t>
          </a:r>
          <a:endParaRPr lang="da-DK" sz="1200" b="1" dirty="0"/>
        </a:p>
      </dgm:t>
    </dgm:pt>
    <dgm:pt modelId="{CD50E388-718B-44B0-A3C3-62D131406891}" type="parTrans" cxnId="{40F6DC44-66AB-464E-A85D-41389D82514E}">
      <dgm:prSet/>
      <dgm:spPr/>
      <dgm:t>
        <a:bodyPr/>
        <a:lstStyle/>
        <a:p>
          <a:endParaRPr lang="da-DK"/>
        </a:p>
      </dgm:t>
    </dgm:pt>
    <dgm:pt modelId="{579503B0-D8F4-45BA-964F-FD3C5EAE7F23}" type="sibTrans" cxnId="{40F6DC44-66AB-464E-A85D-41389D82514E}">
      <dgm:prSet/>
      <dgm:spPr/>
      <dgm:t>
        <a:bodyPr/>
        <a:lstStyle/>
        <a:p>
          <a:endParaRPr lang="da-DK"/>
        </a:p>
      </dgm:t>
    </dgm:pt>
    <dgm:pt modelId="{207094B2-D26A-4F72-AA92-CFA64892D007}">
      <dgm:prSet custT="1"/>
      <dgm:spPr/>
      <dgm:t>
        <a:bodyPr/>
        <a:lstStyle/>
        <a:p>
          <a:pPr rtl="0"/>
          <a:r>
            <a:rPr lang="da-DK" sz="1200" b="1" i="0" dirty="0" smtClean="0"/>
            <a:t>Afdelingers økonomi</a:t>
          </a:r>
          <a:endParaRPr lang="da-DK" sz="1200" b="1" dirty="0"/>
        </a:p>
      </dgm:t>
    </dgm:pt>
    <dgm:pt modelId="{CF8C0C0F-889F-4277-B4E4-F5C3118BF252}" type="parTrans" cxnId="{0E9BBD69-D431-4155-98FC-018E0CED562C}">
      <dgm:prSet/>
      <dgm:spPr/>
      <dgm:t>
        <a:bodyPr/>
        <a:lstStyle/>
        <a:p>
          <a:endParaRPr lang="da-DK"/>
        </a:p>
      </dgm:t>
    </dgm:pt>
    <dgm:pt modelId="{A25CFC90-6648-4DFC-B7A7-CCF49A63B8C2}" type="sibTrans" cxnId="{0E9BBD69-D431-4155-98FC-018E0CED562C}">
      <dgm:prSet/>
      <dgm:spPr/>
      <dgm:t>
        <a:bodyPr/>
        <a:lstStyle/>
        <a:p>
          <a:endParaRPr lang="da-DK"/>
        </a:p>
      </dgm:t>
    </dgm:pt>
    <dgm:pt modelId="{6B269A92-BF09-4968-8B02-70BAB19F7359}">
      <dgm:prSet/>
      <dgm:spPr/>
      <dgm:t>
        <a:bodyPr/>
        <a:lstStyle/>
        <a:p>
          <a:pPr rtl="0"/>
          <a:r>
            <a:rPr lang="da-DK" b="0" i="0" dirty="0" smtClean="0"/>
            <a:t>Samlet vurdering</a:t>
          </a:r>
          <a:endParaRPr lang="da-DK" dirty="0"/>
        </a:p>
      </dgm:t>
    </dgm:pt>
    <dgm:pt modelId="{3BB310F6-1614-43EA-86D2-D3443FEB031C}" type="parTrans" cxnId="{772C9B00-204A-49F4-9012-675B8CA77AC2}">
      <dgm:prSet/>
      <dgm:spPr/>
      <dgm:t>
        <a:bodyPr/>
        <a:lstStyle/>
        <a:p>
          <a:endParaRPr lang="da-DK"/>
        </a:p>
      </dgm:t>
    </dgm:pt>
    <dgm:pt modelId="{05F06490-4C6E-47E0-90D4-FD08A19741BD}" type="sibTrans" cxnId="{772C9B00-204A-49F4-9012-675B8CA77AC2}">
      <dgm:prSet/>
      <dgm:spPr/>
      <dgm:t>
        <a:bodyPr/>
        <a:lstStyle/>
        <a:p>
          <a:endParaRPr lang="da-DK"/>
        </a:p>
      </dgm:t>
    </dgm:pt>
    <dgm:pt modelId="{37802571-C625-4B62-A769-72BCB5B1E212}" type="pres">
      <dgm:prSet presAssocID="{D1369706-6349-4CC5-AEA8-43E5E47EE55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F0945CC-0A19-4F38-B3D7-A3959D646011}" type="pres">
      <dgm:prSet presAssocID="{D1369706-6349-4CC5-AEA8-43E5E47EE552}" presName="ellipse" presStyleLbl="trBgShp" presStyleIdx="0" presStyleCnt="1"/>
      <dgm:spPr/>
    </dgm:pt>
    <dgm:pt modelId="{AF9EC970-A4EA-4574-97FE-5EC0E764D75D}" type="pres">
      <dgm:prSet presAssocID="{D1369706-6349-4CC5-AEA8-43E5E47EE552}" presName="arrow1" presStyleLbl="fgShp" presStyleIdx="0" presStyleCnt="1"/>
      <dgm:spPr/>
    </dgm:pt>
    <dgm:pt modelId="{4A0F94DD-8DA7-4967-AB6C-C16ED16F274F}" type="pres">
      <dgm:prSet presAssocID="{D1369706-6349-4CC5-AEA8-43E5E47EE55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380E657-5A43-496B-BCAA-9D2F786D01DE}" type="pres">
      <dgm:prSet presAssocID="{9AEBCBA4-39B3-4F40-BDB8-B2B7DCE3E77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2761DB6-1A6A-4E19-A7C6-FE3ADBABC5A0}" type="pres">
      <dgm:prSet presAssocID="{207094B2-D26A-4F72-AA92-CFA64892D00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7D2356-82E7-438D-8BC1-53BFEABD0F54}" type="pres">
      <dgm:prSet presAssocID="{6B269A92-BF09-4968-8B02-70BAB19F735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F6E70B1-475B-4018-9C59-EF3124902933}" type="pres">
      <dgm:prSet presAssocID="{D1369706-6349-4CC5-AEA8-43E5E47EE552}" presName="funnel" presStyleLbl="trAlignAcc1" presStyleIdx="0" presStyleCnt="1" custScaleX="99432" custScaleY="102224" custLinFactNeighborX="1408" custLinFactNeighborY="2640"/>
      <dgm:spPr/>
    </dgm:pt>
  </dgm:ptLst>
  <dgm:cxnLst>
    <dgm:cxn modelId="{2C4CE11D-C4EE-494D-917C-A868EBB0D849}" srcId="{D1369706-6349-4CC5-AEA8-43E5E47EE552}" destId="{A12B18A2-1508-4B54-AD1C-AA350A734B7D}" srcOrd="0" destOrd="0" parTransId="{3DDE4CA1-F431-41DE-9842-47A29A7E0882}" sibTransId="{2636BD0A-3659-44AC-980C-D56B119C9941}"/>
    <dgm:cxn modelId="{53C75A53-21DA-4489-8233-2998CEB6B173}" type="presOf" srcId="{A12B18A2-1508-4B54-AD1C-AA350A734B7D}" destId="{3E7D2356-82E7-438D-8BC1-53BFEABD0F54}" srcOrd="0" destOrd="0" presId="urn:microsoft.com/office/officeart/2005/8/layout/funnel1"/>
    <dgm:cxn modelId="{772C9B00-204A-49F4-9012-675B8CA77AC2}" srcId="{D1369706-6349-4CC5-AEA8-43E5E47EE552}" destId="{6B269A92-BF09-4968-8B02-70BAB19F7359}" srcOrd="3" destOrd="0" parTransId="{3BB310F6-1614-43EA-86D2-D3443FEB031C}" sibTransId="{05F06490-4C6E-47E0-90D4-FD08A19741BD}"/>
    <dgm:cxn modelId="{0E9BBD69-D431-4155-98FC-018E0CED562C}" srcId="{D1369706-6349-4CC5-AEA8-43E5E47EE552}" destId="{207094B2-D26A-4F72-AA92-CFA64892D007}" srcOrd="2" destOrd="0" parTransId="{CF8C0C0F-889F-4277-B4E4-F5C3118BF252}" sibTransId="{A25CFC90-6648-4DFC-B7A7-CCF49A63B8C2}"/>
    <dgm:cxn modelId="{617FA95C-3FE6-4376-AD50-070DBBC75934}" type="presOf" srcId="{207094B2-D26A-4F72-AA92-CFA64892D007}" destId="{1380E657-5A43-496B-BCAA-9D2F786D01DE}" srcOrd="0" destOrd="0" presId="urn:microsoft.com/office/officeart/2005/8/layout/funnel1"/>
    <dgm:cxn modelId="{201BE6A8-545D-4647-9D64-559940820DE0}" type="presOf" srcId="{9AEBCBA4-39B3-4F40-BDB8-B2B7DCE3E774}" destId="{82761DB6-1A6A-4E19-A7C6-FE3ADBABC5A0}" srcOrd="0" destOrd="0" presId="urn:microsoft.com/office/officeart/2005/8/layout/funnel1"/>
    <dgm:cxn modelId="{40F6DC44-66AB-464E-A85D-41389D82514E}" srcId="{D1369706-6349-4CC5-AEA8-43E5E47EE552}" destId="{9AEBCBA4-39B3-4F40-BDB8-B2B7DCE3E774}" srcOrd="1" destOrd="0" parTransId="{CD50E388-718B-44B0-A3C3-62D131406891}" sibTransId="{579503B0-D8F4-45BA-964F-FD3C5EAE7F23}"/>
    <dgm:cxn modelId="{E908034E-9602-4543-95E4-075C23596567}" type="presOf" srcId="{D1369706-6349-4CC5-AEA8-43E5E47EE552}" destId="{37802571-C625-4B62-A769-72BCB5B1E212}" srcOrd="0" destOrd="0" presId="urn:microsoft.com/office/officeart/2005/8/layout/funnel1"/>
    <dgm:cxn modelId="{6293FD7B-294B-43AA-AEC2-092D8FE7D46B}" type="presOf" srcId="{6B269A92-BF09-4968-8B02-70BAB19F7359}" destId="{4A0F94DD-8DA7-4967-AB6C-C16ED16F274F}" srcOrd="0" destOrd="0" presId="urn:microsoft.com/office/officeart/2005/8/layout/funnel1"/>
    <dgm:cxn modelId="{A783656D-695D-405F-9706-E03078E7F8E9}" type="presParOf" srcId="{37802571-C625-4B62-A769-72BCB5B1E212}" destId="{9F0945CC-0A19-4F38-B3D7-A3959D646011}" srcOrd="0" destOrd="0" presId="urn:microsoft.com/office/officeart/2005/8/layout/funnel1"/>
    <dgm:cxn modelId="{ABF5CAEB-599A-43A6-9C3C-994FB4FCA9E7}" type="presParOf" srcId="{37802571-C625-4B62-A769-72BCB5B1E212}" destId="{AF9EC970-A4EA-4574-97FE-5EC0E764D75D}" srcOrd="1" destOrd="0" presId="urn:microsoft.com/office/officeart/2005/8/layout/funnel1"/>
    <dgm:cxn modelId="{F2E94238-E7C8-4A80-B3C8-E39528DFCA8D}" type="presParOf" srcId="{37802571-C625-4B62-A769-72BCB5B1E212}" destId="{4A0F94DD-8DA7-4967-AB6C-C16ED16F274F}" srcOrd="2" destOrd="0" presId="urn:microsoft.com/office/officeart/2005/8/layout/funnel1"/>
    <dgm:cxn modelId="{D5F99383-F6B8-49E8-8A88-C7BA876797F6}" type="presParOf" srcId="{37802571-C625-4B62-A769-72BCB5B1E212}" destId="{1380E657-5A43-496B-BCAA-9D2F786D01DE}" srcOrd="3" destOrd="0" presId="urn:microsoft.com/office/officeart/2005/8/layout/funnel1"/>
    <dgm:cxn modelId="{9101089D-581B-406F-A3BE-3EF981A40A3C}" type="presParOf" srcId="{37802571-C625-4B62-A769-72BCB5B1E212}" destId="{82761DB6-1A6A-4E19-A7C6-FE3ADBABC5A0}" srcOrd="4" destOrd="0" presId="urn:microsoft.com/office/officeart/2005/8/layout/funnel1"/>
    <dgm:cxn modelId="{F50BBE48-4DB8-40FB-AC26-4859EF3DF895}" type="presParOf" srcId="{37802571-C625-4B62-A769-72BCB5B1E212}" destId="{3E7D2356-82E7-438D-8BC1-53BFEABD0F54}" srcOrd="5" destOrd="0" presId="urn:microsoft.com/office/officeart/2005/8/layout/funnel1"/>
    <dgm:cxn modelId="{3139D68A-FF29-4B72-905B-4E5072A3E8D3}" type="presParOf" srcId="{37802571-C625-4B62-A769-72BCB5B1E212}" destId="{FF6E70B1-475B-4018-9C59-EF312490293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945CC-0A19-4F38-B3D7-A3959D646011}">
      <dsp:nvSpPr>
        <dsp:cNvPr id="0" name=""/>
        <dsp:cNvSpPr/>
      </dsp:nvSpPr>
      <dsp:spPr>
        <a:xfrm>
          <a:off x="2194365" y="185279"/>
          <a:ext cx="3355603" cy="116535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EC970-A4EA-4574-97FE-5EC0E764D75D}">
      <dsp:nvSpPr>
        <dsp:cNvPr id="0" name=""/>
        <dsp:cNvSpPr/>
      </dsp:nvSpPr>
      <dsp:spPr>
        <a:xfrm>
          <a:off x="3552214" y="3038842"/>
          <a:ext cx="650310" cy="41619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F94DD-8DA7-4967-AB6C-C16ED16F274F}">
      <dsp:nvSpPr>
        <dsp:cNvPr id="0" name=""/>
        <dsp:cNvSpPr/>
      </dsp:nvSpPr>
      <dsp:spPr>
        <a:xfrm>
          <a:off x="2316624" y="3371802"/>
          <a:ext cx="3121491" cy="780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b="0" i="0" kern="1200" dirty="0" smtClean="0"/>
            <a:t>Samlet vurdering</a:t>
          </a:r>
          <a:endParaRPr lang="da-DK" sz="2700" kern="1200" dirty="0"/>
        </a:p>
      </dsp:txBody>
      <dsp:txXfrm>
        <a:off x="2316624" y="3371802"/>
        <a:ext cx="3121491" cy="780372"/>
      </dsp:txXfrm>
    </dsp:sp>
    <dsp:sp modelId="{1380E657-5A43-496B-BCAA-9D2F786D01DE}">
      <dsp:nvSpPr>
        <dsp:cNvPr id="0" name=""/>
        <dsp:cNvSpPr/>
      </dsp:nvSpPr>
      <dsp:spPr>
        <a:xfrm>
          <a:off x="3414348" y="1440639"/>
          <a:ext cx="1170559" cy="1170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Afdelingers økonomi</a:t>
          </a:r>
          <a:endParaRPr lang="da-DK" sz="1200" b="1" kern="1200" dirty="0"/>
        </a:p>
      </dsp:txBody>
      <dsp:txXfrm>
        <a:off x="3585772" y="1612063"/>
        <a:ext cx="827711" cy="827711"/>
      </dsp:txXfrm>
    </dsp:sp>
    <dsp:sp modelId="{82761DB6-1A6A-4E19-A7C6-FE3ADBABC5A0}">
      <dsp:nvSpPr>
        <dsp:cNvPr id="0" name=""/>
        <dsp:cNvSpPr/>
      </dsp:nvSpPr>
      <dsp:spPr>
        <a:xfrm>
          <a:off x="2576748" y="562459"/>
          <a:ext cx="1170559" cy="1170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Protokol og beretning</a:t>
          </a:r>
          <a:endParaRPr lang="da-DK" sz="1200" b="1" kern="1200" dirty="0"/>
        </a:p>
      </dsp:txBody>
      <dsp:txXfrm>
        <a:off x="2748172" y="733883"/>
        <a:ext cx="827711" cy="827711"/>
      </dsp:txXfrm>
    </dsp:sp>
    <dsp:sp modelId="{3E7D2356-82E7-438D-8BC1-53BFEABD0F54}">
      <dsp:nvSpPr>
        <dsp:cNvPr id="0" name=""/>
        <dsp:cNvSpPr/>
      </dsp:nvSpPr>
      <dsp:spPr>
        <a:xfrm>
          <a:off x="3773320" y="279444"/>
          <a:ext cx="1170559" cy="1170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Egenkapital organisation</a:t>
          </a:r>
          <a:endParaRPr lang="da-DK" sz="1200" b="1" kern="1200" dirty="0"/>
        </a:p>
      </dsp:txBody>
      <dsp:txXfrm>
        <a:off x="3944744" y="450868"/>
        <a:ext cx="827711" cy="827711"/>
      </dsp:txXfrm>
    </dsp:sp>
    <dsp:sp modelId="{FF6E70B1-475B-4018-9C59-EF3124902933}">
      <dsp:nvSpPr>
        <dsp:cNvPr id="0" name=""/>
        <dsp:cNvSpPr/>
      </dsp:nvSpPr>
      <dsp:spPr>
        <a:xfrm>
          <a:off x="2118118" y="86727"/>
          <a:ext cx="3621055" cy="29781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 dirty="0" smtClean="0"/>
              <a:t>Tvillingeværktøj mv. 2015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 dirty="0" smtClean="0"/>
              <a:t>28-04-2015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dirty="0" smtClean="0"/>
              <a:t>Evy Ivarsson Nielsen,</a:t>
            </a:r>
          </a:p>
          <a:p>
            <a:r>
              <a:rPr lang="da-DK" dirty="0" smtClean="0"/>
              <a:t>Landsbyggefonden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8CD9-2DE2-FC40-81FB-2C79A5293F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8875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 smtClean="0"/>
              <a:t>Budget og regnskab april 2015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 smtClean="0"/>
              <a:t>28-04-2015</a:t>
            </a: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smtClean="0"/>
              <a:t>Rasmus Kofoed Pedersen, Landsbyggefonden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F51B-B221-B04E-A46F-A92F7A5F4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60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F51B-B221-B04E-A46F-A92F7A5F4FA1}" type="slidenum">
              <a:rPr lang="da-DK" smtClean="0"/>
              <a:t>1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a-DK" smtClean="0"/>
              <a:t>28-04-2015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Rasmus Kofoed Pedersen, Landsbyggefonden</a:t>
            </a:r>
            <a:endParaRPr lang="da-DK"/>
          </a:p>
        </p:txBody>
      </p:sp>
      <p:sp>
        <p:nvSpPr>
          <p:cNvPr id="7" name="Pladsholder til sidehove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a-DK" smtClean="0"/>
              <a:t>Budget og regnskab april 2015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33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- Tekst">
    <p:bg>
      <p:bgPr>
        <a:solidFill>
          <a:srgbClr val="309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vandmaerke.png"/>
          <p:cNvPicPr>
            <a:picLocks noChangeAspect="1"/>
          </p:cNvPicPr>
          <p:nvPr userDrawn="1"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54" y="-669388"/>
            <a:ext cx="10292177" cy="10342483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6174829"/>
            <a:ext cx="9144000" cy="683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 descr="lb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" y="6362176"/>
            <a:ext cx="2477497" cy="330333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4682842"/>
            <a:ext cx="6400800" cy="88286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26897"/>
            <a:ext cx="7772400" cy="266327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3B3B3B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12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10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95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14104" y="5367338"/>
            <a:ext cx="5486400" cy="6169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159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solidFill>
          <a:srgbClr val="309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8145" y="2128373"/>
            <a:ext cx="5235378" cy="1143000"/>
          </a:xfrm>
        </p:spPr>
        <p:txBody>
          <a:bodyPr anchor="b"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32610" y="3342965"/>
            <a:ext cx="5226448" cy="1416141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160234"/>
            <a:ext cx="9144000" cy="697765"/>
          </a:xfrm>
          <a:prstGeom prst="rect">
            <a:avLst/>
          </a:prstGeom>
          <a:solidFill>
            <a:srgbClr val="3097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lbf-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06" y="6356350"/>
            <a:ext cx="2639388" cy="3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1079500" y="1079500"/>
            <a:ext cx="7772400" cy="50165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F2FE-A1DB-4880-8D86-AEBEFE0231A8}" type="datetime5">
              <a:rPr lang="da-DK" smtClean="0"/>
              <a:t>maj 2016</a:t>
            </a:fld>
            <a:endParaRPr lang="da-D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84DB-7549-4E65-9E8D-CE8E6AB2D0C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49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589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- Billede">
    <p:bg>
      <p:bgPr>
        <a:solidFill>
          <a:srgbClr val="309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846420"/>
            <a:ext cx="9144000" cy="3011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 descr="Layer-34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912"/>
            <a:ext cx="9144000" cy="4329332"/>
          </a:xfrm>
          <a:prstGeom prst="rect">
            <a:avLst/>
          </a:prstGeom>
        </p:spPr>
      </p:pic>
      <p:pic>
        <p:nvPicPr>
          <p:cNvPr id="9" name="Billede 8" descr="lb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" y="6362176"/>
            <a:ext cx="2477497" cy="330333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5479251"/>
            <a:ext cx="6400800" cy="6512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3B3B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4102240"/>
            <a:ext cx="7998071" cy="1348293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rgbClr val="3B3B3B"/>
                </a:solidFill>
              </a:defRPr>
            </a:lvl1pPr>
          </a:lstStyle>
          <a:p>
            <a:r>
              <a:rPr lang="da-DK" dirty="0" smtClean="0"/>
              <a:t>Klik for at redigere i masteren overskriften</a:t>
            </a:r>
            <a:endParaRPr lang="da-DK" dirty="0"/>
          </a:p>
        </p:txBody>
      </p:sp>
      <p:sp>
        <p:nvSpPr>
          <p:cNvPr id="13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3B3B3B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28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013776"/>
            <a:ext cx="9144000" cy="3146459"/>
          </a:xfrm>
          <a:prstGeom prst="rect">
            <a:avLst/>
          </a:prstGeom>
          <a:solidFill>
            <a:srgbClr val="3097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ndmaerke.png"/>
          <p:cNvPicPr>
            <a:picLocks noChangeAspect="1"/>
          </p:cNvPicPr>
          <p:nvPr userDrawn="1"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67" y="3245276"/>
            <a:ext cx="6786616" cy="6819787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6160234"/>
            <a:ext cx="9144000" cy="69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 descr="lb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" y="6362176"/>
            <a:ext cx="2477497" cy="330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468649"/>
            <a:ext cx="7772400" cy="1362075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4861989"/>
            <a:ext cx="7772400" cy="107079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3B3B3B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905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76356" y="1600200"/>
            <a:ext cx="3749918" cy="43293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20094" y="1600200"/>
            <a:ext cx="3711002" cy="43293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2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76356" y="1535113"/>
            <a:ext cx="374602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76356" y="2174875"/>
            <a:ext cx="3746023" cy="37546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723905" y="1535113"/>
            <a:ext cx="3707191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23905" y="2174875"/>
            <a:ext cx="3707191" cy="37546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1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17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96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47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286" y="493365"/>
            <a:ext cx="27802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493365"/>
            <a:ext cx="4856046" cy="540874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85286" y="1763323"/>
            <a:ext cx="2780227" cy="41387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6038" y="6386607"/>
            <a:ext cx="1482162" cy="250844"/>
          </a:xfrm>
        </p:spPr>
        <p:txBody>
          <a:bodyPr anchor="ctr">
            <a:noAutofit/>
          </a:bodyPr>
          <a:lstStyle>
            <a:lvl1pPr marL="0" indent="0" algn="r"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marL="457200" indent="0">
              <a:buNone/>
              <a:defRPr sz="11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100">
                <a:solidFill>
                  <a:srgbClr val="FFFFFF"/>
                </a:solidFill>
              </a:defRPr>
            </a:lvl4pPr>
            <a:lvl5pPr marL="1828800" indent="0"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Dato /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24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174829"/>
            <a:ext cx="9144000" cy="683172"/>
          </a:xfrm>
          <a:prstGeom prst="rect">
            <a:avLst/>
          </a:prstGeom>
          <a:solidFill>
            <a:srgbClr val="3097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76356" y="1600200"/>
            <a:ext cx="7754740" cy="4161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76356" y="274638"/>
            <a:ext cx="775474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pic>
        <p:nvPicPr>
          <p:cNvPr id="8" name="Billede 7" descr="lbf-logo_whit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6" y="6356350"/>
            <a:ext cx="2639388" cy="3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3B3B3B"/>
          </a:solidFill>
          <a:latin typeface="Merriweather Heavy"/>
          <a:ea typeface="+mj-ea"/>
          <a:cs typeface="Merriweather Heavy"/>
        </a:defRPr>
      </a:lvl1pPr>
    </p:titleStyle>
    <p:bodyStyle>
      <a:lvl1pPr marL="342900" indent="-342900" algn="l" defTabSz="457200" rtl="0" eaLnBrk="1" latinLnBrk="0" hangingPunct="1">
        <a:spcBef>
          <a:spcPts val="1500"/>
        </a:spcBef>
        <a:buClr>
          <a:srgbClr val="309762"/>
        </a:buClr>
        <a:buFont typeface="Arial"/>
        <a:buChar char="•"/>
        <a:defRPr sz="2000" b="0" i="0" kern="1200">
          <a:solidFill>
            <a:srgbClr val="3B3B3B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ts val="1500"/>
        </a:spcBef>
        <a:buClr>
          <a:srgbClr val="309762"/>
        </a:buClr>
        <a:buFont typeface="Arial"/>
        <a:buChar char="–"/>
        <a:defRPr sz="2000" b="0" i="0" kern="1200">
          <a:solidFill>
            <a:srgbClr val="3B3B3B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ts val="1500"/>
        </a:spcBef>
        <a:buClr>
          <a:srgbClr val="309762"/>
        </a:buClr>
        <a:buFont typeface="Arial"/>
        <a:buChar char="•"/>
        <a:defRPr sz="2000" b="0" i="0" kern="1200">
          <a:solidFill>
            <a:srgbClr val="3B3B3B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ts val="1500"/>
        </a:spcBef>
        <a:buClr>
          <a:srgbClr val="309762"/>
        </a:buClr>
        <a:buFont typeface="Arial"/>
        <a:buChar char="–"/>
        <a:defRPr sz="2000" b="0" i="0" kern="1200">
          <a:solidFill>
            <a:srgbClr val="3B3B3B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ts val="1500"/>
        </a:spcBef>
        <a:buClr>
          <a:srgbClr val="309762"/>
        </a:buClr>
        <a:buFont typeface="Arial"/>
        <a:buChar char="»"/>
        <a:defRPr sz="2000" b="0" i="0" kern="1200">
          <a:solidFill>
            <a:srgbClr val="3B3B3B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bf@lbf.dk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85799" y="5479251"/>
            <a:ext cx="7003869" cy="6512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25000"/>
            </a:pPr>
            <a:r>
              <a:rPr lang="da-DK" dirty="0" smtClean="0">
                <a:solidFill>
                  <a:srgbClr val="404040"/>
                </a:solidFill>
              </a:rPr>
              <a:t>Præsentationskursus i København og Vejle den 3. og 10. maj 2016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600" dirty="0" smtClean="0">
                <a:solidFill>
                  <a:schemeClr val="tx1"/>
                </a:solidFill>
              </a:rPr>
              <a:t>Landsbyggefondens regnskabsindberetningssystem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da-DK" smtClean="0"/>
              <a:t>Evy Ivarsson Nielsen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80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Regnskabsgennemgang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Aktuelle forhold: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Noter med valgfri tekst ikke sigende udfyldt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Spørgeskemaets punkter ikke kommenteret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Boligorganisations mellemregning til afdelinger – afdeling med mellemregning ikke indberettet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Stamdata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34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da-DK" sz="3200" dirty="0" smtClean="0">
                <a:latin typeface="Merriweather" panose="02060503050406030704" pitchFamily="18" charset="0"/>
              </a:rPr>
              <a:t/>
            </a:r>
            <a:br>
              <a:rPr lang="da-DK" sz="3200" dirty="0" smtClean="0">
                <a:latin typeface="Merriweather" panose="02060503050406030704" pitchFamily="18" charset="0"/>
              </a:rPr>
            </a:br>
            <a:r>
              <a:rPr lang="da-DK" sz="3200" dirty="0" smtClean="0">
                <a:latin typeface="Merriweather" panose="02060503050406030704" pitchFamily="18" charset="0"/>
              </a:rPr>
              <a:t>Benchmarkingredskaber via lbf.dk</a:t>
            </a:r>
            <a:r>
              <a:rPr lang="da-DK" altLang="da-DK" sz="3200" dirty="0">
                <a:solidFill>
                  <a:schemeClr val="tx2"/>
                </a:solidFill>
              </a:rPr>
              <a:t/>
            </a:r>
            <a:br>
              <a:rPr lang="da-DK" altLang="da-DK" sz="3200" dirty="0">
                <a:solidFill>
                  <a:schemeClr val="tx2"/>
                </a:solidFill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SzPct val="125000"/>
            </a:pPr>
            <a:r>
              <a:rPr lang="da-DK" altLang="da-DK" dirty="0"/>
              <a:t>Stamdataregister</a:t>
            </a:r>
          </a:p>
          <a:p>
            <a:pPr>
              <a:lnSpc>
                <a:spcPct val="90000"/>
              </a:lnSpc>
              <a:buSzPct val="125000"/>
            </a:pPr>
            <a:r>
              <a:rPr lang="da-DK" altLang="da-DK" dirty="0"/>
              <a:t>Regnskabsdatabase - nøgletalskatalog</a:t>
            </a:r>
          </a:p>
          <a:p>
            <a:pPr>
              <a:lnSpc>
                <a:spcPct val="90000"/>
              </a:lnSpc>
              <a:buSzPct val="125000"/>
            </a:pPr>
            <a:r>
              <a:rPr lang="da-DK" altLang="da-DK" dirty="0"/>
              <a:t>Tvillingeværktøj</a:t>
            </a:r>
          </a:p>
          <a:p>
            <a:pPr>
              <a:lnSpc>
                <a:spcPct val="90000"/>
              </a:lnSpc>
              <a:buSzPct val="125000"/>
            </a:pPr>
            <a:r>
              <a:rPr lang="da-DK" altLang="da-DK" dirty="0" smtClean="0"/>
              <a:t>Almenstyringsdialog </a:t>
            </a:r>
            <a:endParaRPr lang="da-DK" altLang="da-DK" dirty="0"/>
          </a:p>
          <a:p>
            <a:pPr>
              <a:lnSpc>
                <a:spcPct val="90000"/>
              </a:lnSpc>
              <a:buSzPct val="125000"/>
            </a:pPr>
            <a:r>
              <a:rPr lang="da-DK" altLang="da-DK" dirty="0" smtClean="0"/>
              <a:t>Årlig husleje-</a:t>
            </a:r>
            <a:r>
              <a:rPr lang="da-DK" altLang="da-DK" dirty="0"/>
              <a:t>/</a:t>
            </a:r>
            <a:r>
              <a:rPr lang="da-DK" altLang="da-DK" dirty="0" smtClean="0"/>
              <a:t>udgiftsstatistik og beboerstatistik</a:t>
            </a:r>
            <a:endParaRPr lang="da-DK" altLang="da-DK" dirty="0"/>
          </a:p>
          <a:p>
            <a:pPr>
              <a:lnSpc>
                <a:spcPct val="90000"/>
              </a:lnSpc>
              <a:buSzPct val="125000"/>
            </a:pPr>
            <a:r>
              <a:rPr lang="da-DK" altLang="da-DK" dirty="0" smtClean="0"/>
              <a:t>Månedlig statistik </a:t>
            </a:r>
            <a:r>
              <a:rPr lang="da-DK" altLang="da-DK" dirty="0"/>
              <a:t>over ledige boliger og </a:t>
            </a:r>
            <a:r>
              <a:rPr lang="da-DK" altLang="da-DK" dirty="0" smtClean="0"/>
              <a:t>udlejningssituation</a:t>
            </a:r>
            <a:endParaRPr lang="da-DK" altLang="da-DK" dirty="0"/>
          </a:p>
          <a:p>
            <a:pPr>
              <a:lnSpc>
                <a:spcPct val="90000"/>
              </a:lnSpc>
              <a:buSzPct val="125000"/>
            </a:pPr>
            <a:r>
              <a:rPr lang="da-DK" altLang="da-DK" dirty="0" smtClean="0"/>
              <a:t>Løbende temastatistikker, analyser og undersøgelser mv.</a:t>
            </a: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731726" y="6386607"/>
            <a:ext cx="1726474" cy="250844"/>
          </a:xfrm>
        </p:spPr>
        <p:txBody>
          <a:bodyPr/>
          <a:lstStyle/>
          <a:p>
            <a:r>
              <a:rPr lang="da-DK" dirty="0" smtClean="0"/>
              <a:t>3. </a:t>
            </a:r>
            <a:r>
              <a:rPr lang="da-DK" dirty="0"/>
              <a:t>m</a:t>
            </a:r>
            <a:r>
              <a:rPr lang="da-DK" dirty="0" smtClean="0"/>
              <a:t>aj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74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286" y="631190"/>
            <a:ext cx="3372908" cy="59520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Tvillingeværktøj 2015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85286" y="1021492"/>
            <a:ext cx="3721251" cy="4880615"/>
          </a:xfrm>
        </p:spPr>
        <p:txBody>
          <a:bodyPr>
            <a:normAutofit fontScale="92500" lnSpcReduction="10000"/>
          </a:bodyPr>
          <a:lstStyle/>
          <a:p>
            <a:r>
              <a:rPr lang="da-DK" altLang="da-DK" sz="1800" b="1" dirty="0" err="1">
                <a:latin typeface="Merriweather Heavy"/>
                <a:ea typeface="+mj-ea"/>
                <a:cs typeface="Merriweather Heavy"/>
              </a:rPr>
              <a:t>Benchmarkniveau</a:t>
            </a:r>
            <a:r>
              <a:rPr lang="da-DK" altLang="da-DK" sz="1800" b="1" dirty="0">
                <a:latin typeface="Merriweather Heavy"/>
                <a:ea typeface="+mj-ea"/>
                <a:cs typeface="Merriweather Heavy"/>
              </a:rPr>
              <a:t>:</a:t>
            </a:r>
          </a:p>
          <a:p>
            <a:r>
              <a:rPr lang="da-DK" altLang="da-DK" dirty="0" smtClean="0"/>
              <a:t>Boligorganisation eller boligafdeling</a:t>
            </a:r>
            <a:endParaRPr lang="da-DK" altLang="da-DK" dirty="0"/>
          </a:p>
          <a:p>
            <a:r>
              <a:rPr lang="da-DK" altLang="da-DK" sz="1800" b="1" dirty="0" smtClean="0">
                <a:latin typeface="Merriweather Heavy"/>
                <a:ea typeface="+mj-ea"/>
                <a:cs typeface="Merriweather Heavy"/>
              </a:rPr>
              <a:t>Sammenligningsgrundlag:</a:t>
            </a:r>
            <a:endParaRPr lang="da-DK" altLang="da-DK" sz="1800" b="1" dirty="0">
              <a:latin typeface="Merriweather Heavy"/>
              <a:ea typeface="+mj-ea"/>
              <a:cs typeface="Merriweather Heavy"/>
            </a:endParaRPr>
          </a:p>
          <a:p>
            <a:r>
              <a:rPr lang="da-DK" altLang="da-DK" dirty="0" smtClean="0"/>
              <a:t>Størrelse og/eller </a:t>
            </a:r>
            <a:r>
              <a:rPr lang="da-DK" altLang="da-DK" dirty="0" err="1" smtClean="0"/>
              <a:t>socio</a:t>
            </a:r>
            <a:r>
              <a:rPr lang="da-DK" altLang="da-DK" dirty="0" smtClean="0"/>
              <a:t>-økonomi</a:t>
            </a:r>
          </a:p>
          <a:p>
            <a:r>
              <a:rPr lang="da-DK" altLang="da-DK" sz="1800" b="1" dirty="0">
                <a:latin typeface="Merriweather Heavy"/>
                <a:ea typeface="+mj-ea"/>
                <a:cs typeface="Merriweather Heavy"/>
              </a:rPr>
              <a:t>Vælg antal tvillinger:</a:t>
            </a:r>
          </a:p>
          <a:p>
            <a:r>
              <a:rPr lang="da-DK" altLang="da-DK" dirty="0" smtClean="0"/>
              <a:t>Mellem 1-20 tvillinger med ”slideren”. Afstandsmål der viser relativ afstand</a:t>
            </a:r>
          </a:p>
          <a:p>
            <a:r>
              <a:rPr lang="da-DK" altLang="da-DK" sz="1800" b="1" dirty="0">
                <a:latin typeface="Merriweather Heavy"/>
                <a:ea typeface="+mj-ea"/>
                <a:cs typeface="Merriweather Heavy"/>
              </a:rPr>
              <a:t>Vælg regnskabsnøgletal:</a:t>
            </a:r>
          </a:p>
          <a:p>
            <a:r>
              <a:rPr lang="da-DK" altLang="da-DK" dirty="0" smtClean="0"/>
              <a:t>Aktuelle regnskabsnøgletal fra 2014</a:t>
            </a:r>
            <a:endParaRPr lang="da-DK" altLang="da-DK" dirty="0"/>
          </a:p>
          <a:p>
            <a:r>
              <a:rPr lang="da-DK" altLang="da-DK" sz="1800" b="1" dirty="0" smtClean="0">
                <a:latin typeface="Merriweather Heavy"/>
                <a:ea typeface="+mj-ea"/>
                <a:cs typeface="Merriweather Heavy"/>
              </a:rPr>
              <a:t>Geografi</a:t>
            </a:r>
          </a:p>
          <a:p>
            <a:r>
              <a:rPr lang="da-DK" altLang="da-DK" sz="1800" b="1" dirty="0" smtClean="0">
                <a:latin typeface="Merriweather Heavy"/>
                <a:ea typeface="+mj-ea"/>
                <a:cs typeface="Merriweather Heavy"/>
              </a:rPr>
              <a:t>Søg </a:t>
            </a:r>
            <a:r>
              <a:rPr lang="da-DK" altLang="da-DK" sz="1800" b="1" dirty="0">
                <a:latin typeface="Merriweather Heavy"/>
                <a:ea typeface="+mj-ea"/>
                <a:cs typeface="Merriweather Heavy"/>
              </a:rPr>
              <a:t>videre…</a:t>
            </a:r>
          </a:p>
          <a:p>
            <a:r>
              <a:rPr lang="da-DK" altLang="da-DK" dirty="0" smtClean="0"/>
              <a:t>Valg kan let ændres undervejs efter behov til nye tvillingesøgninger og der kan nemt tilføjes/fjernes nøgletal til </a:t>
            </a:r>
            <a:r>
              <a:rPr lang="da-DK" altLang="da-DK" dirty="0" err="1" smtClean="0"/>
              <a:t>benchmark</a:t>
            </a:r>
            <a:r>
              <a:rPr lang="da-DK" altLang="da-DK" dirty="0" smtClean="0"/>
              <a:t>..</a:t>
            </a:r>
          </a:p>
          <a:p>
            <a:endParaRPr lang="da-DK" alt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alt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altLang="da-DK" dirty="0"/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470469" y="6386607"/>
            <a:ext cx="1987731" cy="250844"/>
          </a:xfrm>
        </p:spPr>
        <p:txBody>
          <a:bodyPr/>
          <a:lstStyle/>
          <a:p>
            <a:r>
              <a:rPr lang="da-DK" dirty="0" smtClean="0"/>
              <a:t>3. </a:t>
            </a:r>
            <a:r>
              <a:rPr lang="da-DK" dirty="0"/>
              <a:t>m</a:t>
            </a:r>
            <a:r>
              <a:rPr lang="da-DK" dirty="0" smtClean="0"/>
              <a:t>aj 2016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8" y="493713"/>
            <a:ext cx="2258986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286" y="631190"/>
            <a:ext cx="3372908" cy="59520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Regnskabsdatabase, nøgletal 2015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85286" y="1021492"/>
            <a:ext cx="3721251" cy="4880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defRPr/>
            </a:pPr>
            <a:endParaRPr lang="da-DK" altLang="da-DK" dirty="0" smtClean="0"/>
          </a:p>
          <a:p>
            <a:pPr>
              <a:lnSpc>
                <a:spcPct val="90000"/>
              </a:lnSpc>
              <a:buClrTx/>
              <a:buSzPct val="100000"/>
              <a:defRPr/>
            </a:pPr>
            <a:r>
              <a:rPr lang="da-DK" altLang="da-DK" dirty="0" smtClean="0"/>
              <a:t>Flere </a:t>
            </a:r>
            <a:r>
              <a:rPr lang="da-DK" altLang="da-DK" dirty="0"/>
              <a:t>regnskabsår, udvikling over tid</a:t>
            </a:r>
          </a:p>
          <a:p>
            <a:pPr>
              <a:lnSpc>
                <a:spcPct val="90000"/>
              </a:lnSpc>
              <a:buClrTx/>
              <a:buSzPct val="100000"/>
              <a:defRPr/>
            </a:pPr>
            <a:r>
              <a:rPr lang="da-DK" altLang="da-DK" dirty="0" smtClean="0"/>
              <a:t>Live </a:t>
            </a:r>
            <a:r>
              <a:rPr lang="da-DK" altLang="da-DK" dirty="0"/>
              <a:t>opdatering i </a:t>
            </a:r>
            <a:r>
              <a:rPr lang="da-DK" altLang="da-DK" dirty="0" err="1"/>
              <a:t>hht</a:t>
            </a:r>
            <a:r>
              <a:rPr lang="da-DK" altLang="da-DK" dirty="0"/>
              <a:t>. Indberettede data</a:t>
            </a:r>
          </a:p>
          <a:p>
            <a:pPr>
              <a:lnSpc>
                <a:spcPct val="90000"/>
              </a:lnSpc>
              <a:buClrTx/>
              <a:buSzPct val="100000"/>
              <a:defRPr/>
            </a:pPr>
            <a:r>
              <a:rPr lang="da-DK" altLang="da-DK" dirty="0"/>
              <a:t>Regnskabsdata og stamdata</a:t>
            </a:r>
          </a:p>
          <a:p>
            <a:pPr>
              <a:lnSpc>
                <a:spcPct val="90000"/>
              </a:lnSpc>
              <a:buClrTx/>
              <a:buSzPct val="100000"/>
              <a:defRPr/>
            </a:pPr>
            <a:r>
              <a:rPr lang="da-DK" altLang="da-DK" dirty="0"/>
              <a:t>Flere </a:t>
            </a:r>
            <a:r>
              <a:rPr lang="da-DK" altLang="da-DK" dirty="0" err="1" smtClean="0"/>
              <a:t>benchmarkmuligheder</a:t>
            </a:r>
            <a:r>
              <a:rPr lang="da-DK" altLang="da-DK" dirty="0" smtClean="0"/>
              <a:t>:</a:t>
            </a:r>
            <a:endParaRPr lang="da-DK" altLang="da-DK" dirty="0"/>
          </a:p>
          <a:p>
            <a:pPr lvl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altLang="da-DK" dirty="0"/>
              <a:t>Landsgennemsnit</a:t>
            </a:r>
          </a:p>
          <a:p>
            <a:pPr lvl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altLang="da-DK" dirty="0"/>
              <a:t>Regionsgennemsnit</a:t>
            </a:r>
          </a:p>
          <a:p>
            <a:pPr lvl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altLang="da-DK" dirty="0"/>
              <a:t>Kommune</a:t>
            </a:r>
          </a:p>
          <a:p>
            <a:pPr lvl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altLang="da-DK" dirty="0" err="1"/>
              <a:t>Ibrugtagelsesår</a:t>
            </a:r>
            <a:endParaRPr lang="da-DK" altLang="da-DK" dirty="0"/>
          </a:p>
          <a:p>
            <a:pPr lvl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da-DK" altLang="da-DK" dirty="0"/>
              <a:t>Byggeriart mv.</a:t>
            </a:r>
          </a:p>
          <a:p>
            <a:endParaRPr lang="da-DK" alt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alt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altLang="da-DK" dirty="0"/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470469" y="6386607"/>
            <a:ext cx="1987731" cy="250844"/>
          </a:xfrm>
        </p:spPr>
        <p:txBody>
          <a:bodyPr/>
          <a:lstStyle/>
          <a:p>
            <a:r>
              <a:rPr lang="da-DK" dirty="0" smtClean="0"/>
              <a:t>3. </a:t>
            </a:r>
            <a:r>
              <a:rPr lang="da-DK" dirty="0"/>
              <a:t>m</a:t>
            </a:r>
            <a:r>
              <a:rPr lang="da-DK" dirty="0" smtClean="0"/>
              <a:t>aj 2016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406536" y="426720"/>
            <a:ext cx="4024559" cy="5475387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37" y="229969"/>
            <a:ext cx="4286250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468649"/>
            <a:ext cx="7772400" cy="1362075"/>
          </a:xfrm>
        </p:spPr>
        <p:txBody>
          <a:bodyPr>
            <a:normAutofit/>
          </a:bodyPr>
          <a:lstStyle/>
          <a:p>
            <a:r>
              <a:rPr lang="da-DK" altLang="da-DK" sz="2800" dirty="0" smtClean="0"/>
              <a:t>Hvordan kommer man i gang med tvillingeværktøjet?</a:t>
            </a:r>
            <a:endParaRPr lang="da-DK" altLang="da-DK" sz="28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>
                <a:sym typeface="Wingdings" panose="05000000000000000000" pitchFamily="2" charset="2"/>
              </a:rPr>
              <a:t> </a:t>
            </a:r>
            <a:r>
              <a:rPr lang="da-DK" sz="2400" dirty="0" smtClean="0"/>
              <a:t>lbf.dk/selvbetjening eller twintool.lbf.dk</a:t>
            </a:r>
          </a:p>
          <a:p>
            <a:r>
              <a:rPr lang="da-DK" sz="2400" dirty="0" smtClean="0">
                <a:sym typeface="Wingdings" panose="05000000000000000000" pitchFamily="2" charset="2"/>
              </a:rPr>
              <a:t> Offentlig adgang – ingen passwords</a:t>
            </a: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3. maj 2016</a:t>
            </a:r>
            <a:endParaRPr lang="da-DK" dirty="0"/>
          </a:p>
        </p:txBody>
      </p:sp>
      <p:pic>
        <p:nvPicPr>
          <p:cNvPr id="2050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1" y="1225911"/>
            <a:ext cx="9223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67" y="328291"/>
            <a:ext cx="92233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69" y="1349114"/>
            <a:ext cx="9223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68" y="2396242"/>
            <a:ext cx="92233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Lige forbindelse 6"/>
          <p:cNvCxnSpPr>
            <a:stCxn id="2050" idx="3"/>
            <a:endCxn id="2051" idx="1"/>
          </p:cNvCxnSpPr>
          <p:nvPr/>
        </p:nvCxnSpPr>
        <p:spPr>
          <a:xfrm flipV="1">
            <a:off x="1769988" y="790254"/>
            <a:ext cx="2665879" cy="89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stCxn id="2050" idx="3"/>
            <a:endCxn id="2052" idx="1"/>
          </p:cNvCxnSpPr>
          <p:nvPr/>
        </p:nvCxnSpPr>
        <p:spPr>
          <a:xfrm>
            <a:off x="1769988" y="1687874"/>
            <a:ext cx="2665881" cy="123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2053" idx="1"/>
          </p:cNvCxnSpPr>
          <p:nvPr/>
        </p:nvCxnSpPr>
        <p:spPr>
          <a:xfrm>
            <a:off x="1815681" y="1687874"/>
            <a:ext cx="2620187" cy="1170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9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ym typeface="Wingdings" panose="05000000000000000000" pitchFamily="2" charset="2"/>
              </a:rPr>
              <a:t>Tak for i dag 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1928145" y="3342965"/>
            <a:ext cx="5655996" cy="2103094"/>
          </a:xfrm>
        </p:spPr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Analysechef  Evy Ivarsson Nielsen</a:t>
            </a:r>
          </a:p>
          <a:p>
            <a:r>
              <a:rPr lang="da-DK" dirty="0" smtClean="0"/>
              <a:t>Regnskabskonsulent Finn Mørk Jacobsen</a:t>
            </a:r>
          </a:p>
          <a:p>
            <a:r>
              <a:rPr lang="da-DK" dirty="0" smtClean="0"/>
              <a:t>Center for Almen Analyse</a:t>
            </a:r>
          </a:p>
          <a:p>
            <a:r>
              <a:rPr lang="da-DK" dirty="0" smtClean="0"/>
              <a:t>Landsbyggefonden</a:t>
            </a:r>
          </a:p>
          <a:p>
            <a:r>
              <a:rPr lang="da-DK" dirty="0" smtClean="0"/>
              <a:t>Mail </a:t>
            </a:r>
            <a:r>
              <a:rPr lang="da-DK" dirty="0" smtClean="0">
                <a:hlinkClick r:id="rId2"/>
              </a:rPr>
              <a:t>lbf@lbf.dk</a:t>
            </a:r>
            <a:r>
              <a:rPr lang="da-DK" dirty="0" smtClean="0"/>
              <a:t> og telefon 33762000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53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Dagens 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Velkomst og præsentation</a:t>
            </a:r>
          </a:p>
          <a:p>
            <a:r>
              <a:rPr lang="da-DK" dirty="0" smtClean="0"/>
              <a:t>Fondens regnskabsindberetningssystem og sammenhæng til andre IT-platforme</a:t>
            </a:r>
          </a:p>
          <a:p>
            <a:r>
              <a:rPr lang="da-DK" dirty="0" smtClean="0"/>
              <a:t>Gennemgang af fondens regnskabsindberetningssystem</a:t>
            </a:r>
          </a:p>
          <a:p>
            <a:r>
              <a:rPr lang="da-DK" dirty="0" smtClean="0"/>
              <a:t>Regnskabsgennemgang</a:t>
            </a:r>
          </a:p>
          <a:p>
            <a:r>
              <a:rPr lang="da-DK" dirty="0" smtClean="0"/>
              <a:t>Fondens benchmarking værktøjer</a:t>
            </a:r>
          </a:p>
          <a:p>
            <a:r>
              <a:rPr lang="da-DK" dirty="0" smtClean="0"/>
              <a:t>Afslutning</a:t>
            </a:r>
          </a:p>
          <a:p>
            <a:r>
              <a:rPr lang="da-DK" dirty="0" smtClean="0"/>
              <a:t>Frokost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3. maj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02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dirty="0" smtClean="0"/>
              <a:t>Sammenhæng til fondens IT platforme mv.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 bwMode="auto">
          <a:xfrm rot="10800000">
            <a:off x="676356" y="1417637"/>
            <a:ext cx="3019344" cy="4511875"/>
          </a:xfrm>
          <a:prstGeom prst="roundRect">
            <a:avLst/>
          </a:prstGeom>
          <a:solidFill>
            <a:srgbClr val="3097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ot="10800000" wrap="none" anchor="ctr">
            <a:noAutofit/>
          </a:bodyPr>
          <a:lstStyle/>
          <a:p>
            <a:pPr marL="0" indent="0" algn="ctr">
              <a:buNone/>
              <a:defRPr/>
            </a:pPr>
            <a:r>
              <a:rPr lang="da-DK" sz="2100" dirty="0">
                <a:solidFill>
                  <a:schemeClr val="bg1"/>
                </a:solidFill>
                <a:ea typeface="+mn-ea"/>
                <a:cs typeface="Open Sans"/>
              </a:rPr>
              <a:t>(</a:t>
            </a:r>
            <a:r>
              <a:rPr lang="da-DK" sz="2100" dirty="0" smtClean="0">
                <a:solidFill>
                  <a:schemeClr val="bg1"/>
                </a:solidFill>
                <a:ea typeface="+mn-ea"/>
                <a:cs typeface="Open Sans"/>
              </a:rPr>
              <a:t>Stamdataregister)</a:t>
            </a:r>
            <a:endParaRPr lang="da-DK" sz="2100" dirty="0">
              <a:solidFill>
                <a:schemeClr val="bg1"/>
              </a:solidFill>
              <a:ea typeface="+mn-ea"/>
              <a:cs typeface="Open Sans"/>
            </a:endParaRPr>
          </a:p>
          <a:p>
            <a:pPr marL="0" indent="0" algn="ctr">
              <a:buNone/>
              <a:defRPr/>
            </a:pPr>
            <a:r>
              <a:rPr lang="da-DK" sz="2100" dirty="0" smtClean="0">
                <a:solidFill>
                  <a:schemeClr val="bg1"/>
                </a:solidFill>
                <a:ea typeface="+mn-ea"/>
                <a:cs typeface="Open Sans"/>
              </a:rPr>
              <a:t>Regnskabsindberetning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 bwMode="auto">
          <a:xfrm rot="10800000">
            <a:off x="5150220" y="1417637"/>
            <a:ext cx="3482789" cy="4511876"/>
          </a:xfrm>
          <a:prstGeom prst="roundRect">
            <a:avLst/>
          </a:prstGeom>
          <a:solidFill>
            <a:srgbClr val="3097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wrap="none" anchor="ctr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da-DK" sz="5000" dirty="0" smtClean="0">
                <a:solidFill>
                  <a:schemeClr val="bg1"/>
                </a:solidFill>
                <a:latin typeface="+mj-lt"/>
              </a:rPr>
              <a:t>Regnskabsdatabase</a:t>
            </a:r>
          </a:p>
          <a:p>
            <a:pPr marL="0" indent="0">
              <a:buNone/>
              <a:defRPr/>
            </a:pPr>
            <a:r>
              <a:rPr lang="da-DK" sz="5000" dirty="0" smtClean="0">
                <a:solidFill>
                  <a:schemeClr val="bg1"/>
                </a:solidFill>
                <a:latin typeface="+mj-lt"/>
              </a:rPr>
              <a:t>Almenstyringsdialog</a:t>
            </a:r>
          </a:p>
          <a:p>
            <a:pPr marL="0" indent="0">
              <a:buNone/>
              <a:defRPr/>
            </a:pPr>
            <a:r>
              <a:rPr lang="da-DK" sz="5000" dirty="0">
                <a:solidFill>
                  <a:schemeClr val="bg1"/>
                </a:solidFill>
                <a:latin typeface="+mj-lt"/>
              </a:rPr>
              <a:t>Driftsstøttesystem</a:t>
            </a:r>
          </a:p>
          <a:p>
            <a:pPr marL="0" indent="0">
              <a:buNone/>
              <a:defRPr/>
            </a:pPr>
            <a:r>
              <a:rPr lang="da-DK" sz="5000" dirty="0" smtClean="0">
                <a:solidFill>
                  <a:schemeClr val="bg1"/>
                </a:solidFill>
                <a:latin typeface="+mj-lt"/>
              </a:rPr>
              <a:t>Regnskabsgennemgang</a:t>
            </a:r>
          </a:p>
          <a:p>
            <a:pPr marL="0" indent="0">
              <a:buNone/>
              <a:defRPr/>
            </a:pPr>
            <a:r>
              <a:rPr lang="da-DK" sz="5000" dirty="0">
                <a:solidFill>
                  <a:schemeClr val="bg1"/>
                </a:solidFill>
                <a:latin typeface="+mj-lt"/>
              </a:rPr>
              <a:t>Tvillingeværktøj</a:t>
            </a:r>
          </a:p>
          <a:p>
            <a:pPr marL="0" indent="0">
              <a:buNone/>
              <a:defRPr/>
            </a:pPr>
            <a:r>
              <a:rPr lang="da-DK" sz="5000" b="0" dirty="0" smtClean="0">
                <a:solidFill>
                  <a:schemeClr val="bg1"/>
                </a:solidFill>
                <a:latin typeface="+mj-lt"/>
              </a:rPr>
              <a:t>Husleje/udgiftsstatistik</a:t>
            </a:r>
          </a:p>
          <a:p>
            <a:pPr marL="0" indent="0">
              <a:buNone/>
              <a:defRPr/>
            </a:pPr>
            <a:r>
              <a:rPr lang="da-DK" sz="5000" dirty="0" smtClean="0">
                <a:solidFill>
                  <a:schemeClr val="bg1"/>
                </a:solidFill>
                <a:latin typeface="+mj-lt"/>
              </a:rPr>
              <a:t>Analyser og statistikker</a:t>
            </a:r>
          </a:p>
          <a:p>
            <a:pPr marL="0" indent="0">
              <a:buNone/>
              <a:defRPr/>
            </a:pPr>
            <a:r>
              <a:rPr lang="da-DK" sz="5000" b="0" dirty="0" smtClean="0">
                <a:solidFill>
                  <a:schemeClr val="bg1"/>
                </a:solidFill>
                <a:latin typeface="+mj-lt"/>
              </a:rPr>
              <a:t>Beregninger og nøgletal</a:t>
            </a:r>
            <a:endParaRPr lang="da-DK" sz="5000" b="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da-DK" sz="5000" dirty="0" smtClean="0">
                <a:solidFill>
                  <a:schemeClr val="bg1"/>
                </a:solidFill>
                <a:latin typeface="+mj-lt"/>
              </a:rPr>
              <a:t>Dataudtræk til UIBM m.fl.</a:t>
            </a:r>
            <a:endParaRPr lang="da-DK" sz="5000" b="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da-DK" sz="1600" b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601097" y="6386607"/>
            <a:ext cx="1857103" cy="250844"/>
          </a:xfrm>
        </p:spPr>
        <p:txBody>
          <a:bodyPr/>
          <a:lstStyle/>
          <a:p>
            <a:r>
              <a:rPr lang="da-DK" dirty="0" smtClean="0"/>
              <a:t>3. </a:t>
            </a:r>
            <a:r>
              <a:rPr lang="da-DK" dirty="0"/>
              <a:t>m</a:t>
            </a:r>
            <a:r>
              <a:rPr lang="da-DK" dirty="0" smtClean="0"/>
              <a:t>aj  2016</a:t>
            </a:r>
            <a:endParaRPr lang="da-DK" dirty="0"/>
          </a:p>
        </p:txBody>
      </p:sp>
      <p:sp>
        <p:nvSpPr>
          <p:cNvPr id="8" name="Kløftet højrepil 1"/>
          <p:cNvSpPr>
            <a:spLocks noChangeArrowheads="1"/>
          </p:cNvSpPr>
          <p:nvPr/>
        </p:nvSpPr>
        <p:spPr bwMode="auto">
          <a:xfrm>
            <a:off x="3980319" y="3328988"/>
            <a:ext cx="977900" cy="485775"/>
          </a:xfrm>
          <a:prstGeom prst="notchedRightArrow">
            <a:avLst>
              <a:gd name="adj1" fmla="val 50000"/>
              <a:gd name="adj2" fmla="val 4986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endParaRPr lang="da-DK" altLang="da-DK" sz="3200" b="0"/>
          </a:p>
        </p:txBody>
      </p:sp>
    </p:spTree>
    <p:extLst>
      <p:ext uri="{BB962C8B-B14F-4D97-AF65-F5344CB8AC3E}">
        <p14:creationId xmlns:p14="http://schemas.microsoft.com/office/powerpoint/2010/main" val="27245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Nyheder og forbedringer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3. maj 2016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740229" y="1611086"/>
            <a:ext cx="8064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Ét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Ingen manuelle papirgange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NemId</a:t>
            </a:r>
            <a:r>
              <a:rPr lang="da-DK" dirty="0"/>
              <a:t>/digital signatur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 revisorroller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Sammenligning med aktuelle </a:t>
            </a:r>
            <a:r>
              <a:rPr lang="da-DK" dirty="0" smtClean="0"/>
              <a:t>stamdata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Flere og bedre oversigter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Bedre performance i </a:t>
            </a:r>
            <a:r>
              <a:rPr lang="da-DK" dirty="0" err="1" smtClean="0"/>
              <a:t>spidsbeslastningsperioder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Indlæsning af flere filer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PDF-regnskabsfil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Nye fritekst-</a:t>
            </a:r>
            <a:r>
              <a:rPr lang="da-DK" dirty="0" err="1" smtClean="0"/>
              <a:t>identer</a:t>
            </a:r>
            <a:r>
              <a:rPr lang="da-DK" dirty="0" smtClean="0"/>
              <a:t> /udvidelser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Forenklet beregningsmetode i kladdedelen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Revideret revisorerklæring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3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3. Maj 2016</a:t>
            </a:r>
            <a:endParaRPr lang="da-DK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123405"/>
              </p:ext>
            </p:extLst>
          </p:nvPr>
        </p:nvGraphicFramePr>
        <p:xfrm>
          <a:off x="1721225" y="-285502"/>
          <a:ext cx="4070476" cy="632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5667480" imgH="8020080" progId="AcroExch.Document.11">
                  <p:embed/>
                </p:oleObj>
              </mc:Choice>
              <mc:Fallback>
                <p:oleObj name="Acrobat Document" r:id="rId3" imgW="5667480" imgH="802008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225" y="-285502"/>
                        <a:ext cx="4070476" cy="632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Lige forbindelse 9"/>
          <p:cNvCxnSpPr/>
          <p:nvPr/>
        </p:nvCxnSpPr>
        <p:spPr>
          <a:xfrm>
            <a:off x="5059680" y="679269"/>
            <a:ext cx="801189" cy="87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>
            <a:off x="4998720" y="1672046"/>
            <a:ext cx="722811" cy="269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>
            <a:off x="4998720" y="2116183"/>
            <a:ext cx="722811" cy="278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>
            <a:off x="4998720" y="2899954"/>
            <a:ext cx="722811" cy="391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/>
        </p:nvCxnSpPr>
        <p:spPr>
          <a:xfrm>
            <a:off x="4998720" y="3823063"/>
            <a:ext cx="722811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64" y="125186"/>
            <a:ext cx="3895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Regnskabsgennemgang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 smtClean="0"/>
              <a:t>Formål: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Det ene formål </a:t>
            </a:r>
            <a:r>
              <a:rPr lang="da-DK" dirty="0"/>
              <a:t>med gennemgangen er at forebygge tab for fondens </a:t>
            </a:r>
            <a:r>
              <a:rPr lang="da-DK" dirty="0" smtClean="0"/>
              <a:t>garantiordning.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Andet </a:t>
            </a:r>
            <a:r>
              <a:rPr lang="da-DK" dirty="0"/>
              <a:t>formål med gennemgangen er at undersøge, om der kan konstateres mere generelle regnskabsmæssige </a:t>
            </a:r>
            <a:r>
              <a:rPr lang="da-DK" dirty="0" smtClean="0"/>
              <a:t>problemer. (informationstiltag)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903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Regnskabsgennemgang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628521"/>
              </p:ext>
            </p:extLst>
          </p:nvPr>
        </p:nvGraphicFramePr>
        <p:xfrm>
          <a:off x="676356" y="1600200"/>
          <a:ext cx="7754740" cy="416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36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Regnskabsgennemgang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Boligorganisationernes nøgletal </a:t>
            </a:r>
            <a:r>
              <a:rPr lang="da-DK" dirty="0"/>
              <a:t>anvendes som udsøgnings værktøj og indgår i en samlet vurdering af risiko og væsentlighed for omfanget af </a:t>
            </a:r>
            <a:r>
              <a:rPr lang="da-DK" dirty="0" smtClean="0"/>
              <a:t>regnskabsgennemgang:</a:t>
            </a:r>
          </a:p>
          <a:p>
            <a:endParaRPr lang="da-DK" dirty="0"/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Underskud/negativ arbejdskapital</a:t>
            </a:r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Kostægte budget administrationsbidrag</a:t>
            </a:r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Boligorganisationens tilsvar</a:t>
            </a:r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Mellemværende nybyggeri &gt;10% omsætningsaktiver</a:t>
            </a:r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78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Regnskabsgennemgang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Boligafdelingernes nøgletal </a:t>
            </a:r>
            <a:r>
              <a:rPr lang="da-DK" dirty="0" smtClean="0"/>
              <a:t>til brug for udsøgning af emner til gennemgang:</a:t>
            </a:r>
          </a:p>
          <a:p>
            <a:pPr marL="0" indent="0">
              <a:buNone/>
            </a:pPr>
            <a:endParaRPr lang="da-DK" dirty="0"/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Lån/skyldig mellemregning - udlejningsvanskeligheder</a:t>
            </a:r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Tabsrisiko debitorer &gt; end henlæggelser hertil</a:t>
            </a:r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Årets forbrug </a:t>
            </a:r>
            <a:r>
              <a:rPr lang="da-DK" dirty="0" smtClean="0"/>
              <a:t>til planlagt </a:t>
            </a:r>
            <a:r>
              <a:rPr lang="da-DK" dirty="0"/>
              <a:t>vedligeholdelse &gt; end primo henlæggelse hertil</a:t>
            </a:r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Underfinansiering på ejendommens anskaffelsessum</a:t>
            </a:r>
          </a:p>
          <a:p>
            <a:pPr marL="193675" indent="-193675">
              <a:spcBef>
                <a:spcPct val="20000"/>
              </a:spcBef>
              <a:buClr>
                <a:srgbClr val="BD6D1F"/>
              </a:buClr>
              <a:buFontTx/>
              <a:buChar char="•"/>
              <a:defRPr/>
            </a:pPr>
            <a:r>
              <a:rPr lang="da-DK" dirty="0"/>
              <a:t>Opsamlet underskud &gt; end 3 måneders lejeindtægt</a:t>
            </a:r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156841"/>
      </p:ext>
    </p:extLst>
  </p:cSld>
  <p:clrMapOvr>
    <a:masterClrMapping/>
  </p:clrMapOvr>
</p:sld>
</file>

<file path=ppt/theme/theme1.xml><?xml version="1.0" encoding="utf-8"?>
<a:theme xmlns:a="http://schemas.openxmlformats.org/drawingml/2006/main" name="LBF-Skabelon_2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9762"/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457</Words>
  <Application>Microsoft Office PowerPoint</Application>
  <PresentationFormat>Skærmshow (4:3)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LBF-Skabelon_2411</vt:lpstr>
      <vt:lpstr>Acrobat Document</vt:lpstr>
      <vt:lpstr>Landsbyggefondens regnskabsindberetningssystem</vt:lpstr>
      <vt:lpstr>Dagens program</vt:lpstr>
      <vt:lpstr>Sammenhæng til fondens IT platforme mv.</vt:lpstr>
      <vt:lpstr>Nyheder og forbedringer</vt:lpstr>
      <vt:lpstr>PowerPoint-præsentation</vt:lpstr>
      <vt:lpstr>Regnskabsgennemgang </vt:lpstr>
      <vt:lpstr>Regnskabsgennemgang</vt:lpstr>
      <vt:lpstr>Regnskabsgennemgang </vt:lpstr>
      <vt:lpstr>Regnskabsgennemgang</vt:lpstr>
      <vt:lpstr>Regnskabsgennemgang</vt:lpstr>
      <vt:lpstr> Benchmarkingredskaber via lbf.dk </vt:lpstr>
      <vt:lpstr>Tvillingeværktøj 2015 </vt:lpstr>
      <vt:lpstr>Regnskabsdatabase, nøgletal 2015 </vt:lpstr>
      <vt:lpstr>Hvordan kommer man i gang med tvillingeværktøjet?</vt:lpstr>
      <vt:lpstr>Tak for i dag </vt:lpstr>
    </vt:vector>
  </TitlesOfParts>
  <Company>Boligselskabernes 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Indberetningskursus maj</dc:title>
  <dc:creator>dummy;eni@lbf.dk</dc:creator>
  <cp:lastModifiedBy>fmj</cp:lastModifiedBy>
  <cp:revision>156</cp:revision>
  <cp:lastPrinted>2015-08-14T12:03:11Z</cp:lastPrinted>
  <dcterms:created xsi:type="dcterms:W3CDTF">2015-04-27T10:38:30Z</dcterms:created>
  <dcterms:modified xsi:type="dcterms:W3CDTF">2016-05-20T12:30:11Z</dcterms:modified>
</cp:coreProperties>
</file>